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6" r:id="rId9"/>
    <p:sldId id="267" r:id="rId10"/>
    <p:sldId id="268" r:id="rId11"/>
    <p:sldId id="269" r:id="rId12"/>
    <p:sldId id="270" r:id="rId13"/>
    <p:sldId id="265" r:id="rId14"/>
    <p:sldId id="271" r:id="rId15"/>
    <p:sldId id="272" r:id="rId16"/>
    <p:sldId id="274" r:id="rId17"/>
    <p:sldId id="275" r:id="rId18"/>
    <p:sldId id="277" r:id="rId19"/>
    <p:sldId id="278" r:id="rId20"/>
    <p:sldId id="276" r:id="rId21"/>
    <p:sldId id="273" r:id="rId22"/>
    <p:sldId id="279" r:id="rId23"/>
    <p:sldId id="280" r:id="rId24"/>
    <p:sldId id="281" r:id="rId25"/>
    <p:sldId id="282" r:id="rId26"/>
    <p:sldId id="283" r:id="rId27"/>
    <p:sldId id="284" r:id="rId28"/>
    <p:sldId id="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378941" y="329514"/>
            <a:ext cx="11491783" cy="708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idx="1"/>
          </p:nvPr>
        </p:nvSpPr>
        <p:spPr>
          <a:xfrm>
            <a:off x="378941" y="1260389"/>
            <a:ext cx="11491783" cy="4275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73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8941" y="329514"/>
            <a:ext cx="11491783" cy="708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941" y="1260389"/>
            <a:ext cx="11491783" cy="4275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6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0"/>
            <a:ext cx="12192000" cy="684349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01661" y="1877250"/>
            <a:ext cx="7922029" cy="708454"/>
          </a:xfrm>
        </p:spPr>
        <p:txBody>
          <a:bodyPr/>
          <a:lstStyle/>
          <a:p>
            <a:pPr algn="ctr"/>
            <a:r>
              <a:rPr lang="en-US" dirty="0" smtClean="0"/>
              <a:t>SOFTWARE DESIGN PRINCIPLES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4986" y="4418818"/>
            <a:ext cx="7922029" cy="708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58537" y="6335486"/>
            <a:ext cx="1885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Catalogue Number</a:t>
            </a:r>
            <a:endParaRPr lang="en-GB" sz="16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1660" y="2625377"/>
            <a:ext cx="7922029" cy="3493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Why Good Design Matters in Software Development</a:t>
            </a:r>
          </a:p>
        </p:txBody>
      </p:sp>
      <p:pic>
        <p:nvPicPr>
          <p:cNvPr id="2050" name="Picture 2" descr="Curbing Complexity in Soft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793" y="3157332"/>
            <a:ext cx="5094476" cy="2740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06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40" y="136567"/>
            <a:ext cx="11491783" cy="708454"/>
          </a:xfrm>
        </p:spPr>
        <p:txBody>
          <a:bodyPr/>
          <a:lstStyle/>
          <a:p>
            <a:r>
              <a:rPr lang="en-US" dirty="0"/>
              <a:t>Interface Segregation </a:t>
            </a:r>
            <a:r>
              <a:rPr lang="en-US" dirty="0" smtClean="0"/>
              <a:t>Principle</a:t>
            </a:r>
            <a:r>
              <a:rPr lang="en-US" dirty="0" smtClean="0"/>
              <a:t>(ISP)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78940" y="956306"/>
            <a:ext cx="7117236" cy="1469554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client-specific interfaces are better than one general-purpose interface.</a:t>
            </a:r>
            <a:r>
              <a:rPr lang="en-US" sz="32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endParaRPr lang="en-US" sz="32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79748" y="960112"/>
            <a:ext cx="4076700" cy="397031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400" dirty="0"/>
              <a:t># Bad</a:t>
            </a:r>
          </a:p>
          <a:p>
            <a:r>
              <a:rPr lang="en-US" sz="1400" dirty="0"/>
              <a:t>class Worker: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work(self):</a:t>
            </a:r>
          </a:p>
          <a:p>
            <a:r>
              <a:rPr lang="en-US" sz="1400" dirty="0"/>
              <a:t>        # ...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eat(self):</a:t>
            </a:r>
          </a:p>
          <a:p>
            <a:r>
              <a:rPr lang="en-US" sz="1400" dirty="0"/>
              <a:t>        # ...</a:t>
            </a:r>
          </a:p>
          <a:p>
            <a:endParaRPr lang="en-US" sz="1400" dirty="0"/>
          </a:p>
          <a:p>
            <a:r>
              <a:rPr lang="en-US" sz="1400" dirty="0"/>
              <a:t># Good</a:t>
            </a:r>
          </a:p>
          <a:p>
            <a:r>
              <a:rPr lang="en-US" sz="1400" dirty="0"/>
              <a:t>class Workable: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work(self):</a:t>
            </a:r>
          </a:p>
          <a:p>
            <a:r>
              <a:rPr lang="en-US" sz="1400" dirty="0"/>
              <a:t>        # ...</a:t>
            </a:r>
          </a:p>
          <a:p>
            <a:endParaRPr lang="en-US" sz="1400" dirty="0"/>
          </a:p>
          <a:p>
            <a:r>
              <a:rPr lang="en-US" sz="1400" dirty="0"/>
              <a:t>class Eatable: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eat(self):</a:t>
            </a:r>
          </a:p>
          <a:p>
            <a:r>
              <a:rPr lang="en-US" sz="1400" dirty="0"/>
              <a:t>        # ...</a:t>
            </a:r>
          </a:p>
          <a:p>
            <a:endParaRPr lang="en-US" sz="1400" dirty="0"/>
          </a:p>
          <a:p>
            <a:r>
              <a:rPr lang="en-US" sz="1400" dirty="0"/>
              <a:t>class Worker(Workable, Eatable):</a:t>
            </a:r>
          </a:p>
          <a:p>
            <a:r>
              <a:rPr lang="en-US" sz="1400" dirty="0"/>
              <a:t>    # ...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8" y="2628900"/>
            <a:ext cx="4580954" cy="3324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73" y="1580892"/>
            <a:ext cx="7544853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3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40" y="136567"/>
            <a:ext cx="11491783" cy="708454"/>
          </a:xfrm>
        </p:spPr>
        <p:txBody>
          <a:bodyPr/>
          <a:lstStyle/>
          <a:p>
            <a:r>
              <a:rPr lang="en-US" dirty="0"/>
              <a:t>Dependency Inversion </a:t>
            </a:r>
            <a:r>
              <a:rPr lang="en-US" dirty="0" smtClean="0"/>
              <a:t>Principle (DIP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78940" y="956306"/>
            <a:ext cx="7117236" cy="1469554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High-level modules should not depend on low-level modules. Both should depend on abstractions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.”</a:t>
            </a:r>
            <a:endParaRPr lang="en-US" sz="32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22623" y="136567"/>
            <a:ext cx="4076700" cy="590931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400" dirty="0"/>
              <a:t># Bad</a:t>
            </a:r>
          </a:p>
          <a:p>
            <a:r>
              <a:rPr lang="en-US" sz="1400" dirty="0"/>
              <a:t>class </a:t>
            </a:r>
            <a:r>
              <a:rPr lang="en-US" sz="1400" dirty="0" err="1"/>
              <a:t>LightBulb</a:t>
            </a:r>
            <a:r>
              <a:rPr lang="en-US" sz="1400" dirty="0"/>
              <a:t>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</a:t>
            </a:r>
            <a:r>
              <a:rPr lang="en-US" sz="1400" dirty="0" err="1"/>
              <a:t>turn_on</a:t>
            </a:r>
            <a:r>
              <a:rPr lang="en-US" sz="1400" dirty="0"/>
              <a:t>(self):</a:t>
            </a:r>
          </a:p>
          <a:p>
            <a:r>
              <a:rPr lang="en-US" sz="1400" dirty="0"/>
              <a:t>        # ...</a:t>
            </a:r>
          </a:p>
          <a:p>
            <a:endParaRPr lang="en-US" sz="1400" dirty="0"/>
          </a:p>
          <a:p>
            <a:r>
              <a:rPr lang="en-US" sz="1400" dirty="0"/>
              <a:t>class Switch: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__</a:t>
            </a:r>
            <a:r>
              <a:rPr lang="en-US" sz="1400" dirty="0" err="1"/>
              <a:t>init</a:t>
            </a:r>
            <a:r>
              <a:rPr lang="en-US" sz="1400" dirty="0"/>
              <a:t>__(self, bulb):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self.bulb</a:t>
            </a:r>
            <a:r>
              <a:rPr lang="en-US" sz="1400" dirty="0"/>
              <a:t> = bulb</a:t>
            </a:r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operate(self):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self.bulb.turn_on</a:t>
            </a:r>
            <a:r>
              <a:rPr lang="en-US" sz="1400" dirty="0"/>
              <a:t>()</a:t>
            </a:r>
          </a:p>
          <a:p>
            <a:endParaRPr lang="en-US" sz="1400" dirty="0"/>
          </a:p>
          <a:p>
            <a:r>
              <a:rPr lang="en-US" sz="1400" dirty="0"/>
              <a:t># Good</a:t>
            </a:r>
          </a:p>
          <a:p>
            <a:r>
              <a:rPr lang="en-US" sz="1400" dirty="0"/>
              <a:t>class Switchable: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</a:t>
            </a:r>
            <a:r>
              <a:rPr lang="en-US" sz="1400" dirty="0" err="1"/>
              <a:t>turn_on</a:t>
            </a:r>
            <a:r>
              <a:rPr lang="en-US" sz="1400" dirty="0"/>
              <a:t>(self):</a:t>
            </a:r>
          </a:p>
          <a:p>
            <a:r>
              <a:rPr lang="en-US" sz="1400" dirty="0"/>
              <a:t>        pass</a:t>
            </a:r>
          </a:p>
          <a:p>
            <a:endParaRPr lang="en-US" sz="1400" dirty="0"/>
          </a:p>
          <a:p>
            <a:r>
              <a:rPr lang="en-US" sz="1400" dirty="0"/>
              <a:t>class </a:t>
            </a:r>
            <a:r>
              <a:rPr lang="en-US" sz="1400" dirty="0" err="1"/>
              <a:t>LightBulb</a:t>
            </a:r>
            <a:r>
              <a:rPr lang="en-US" sz="1400" dirty="0"/>
              <a:t>(Switchable):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</a:t>
            </a:r>
            <a:r>
              <a:rPr lang="en-US" sz="1400" dirty="0" err="1"/>
              <a:t>turn_on</a:t>
            </a:r>
            <a:r>
              <a:rPr lang="en-US" sz="1400" dirty="0"/>
              <a:t>(self):</a:t>
            </a:r>
          </a:p>
          <a:p>
            <a:r>
              <a:rPr lang="en-US" sz="1400" dirty="0"/>
              <a:t>        # ...</a:t>
            </a:r>
          </a:p>
          <a:p>
            <a:endParaRPr lang="en-US" sz="1400" dirty="0"/>
          </a:p>
          <a:p>
            <a:r>
              <a:rPr lang="en-US" sz="1400" dirty="0"/>
              <a:t>class Switch: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__</a:t>
            </a:r>
            <a:r>
              <a:rPr lang="en-US" sz="1400" dirty="0" err="1"/>
              <a:t>init</a:t>
            </a:r>
            <a:r>
              <a:rPr lang="en-US" sz="1400" dirty="0"/>
              <a:t>__(self, device: Switchable):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self.device</a:t>
            </a:r>
            <a:r>
              <a:rPr lang="en-US" sz="1400" dirty="0"/>
              <a:t> = device</a:t>
            </a:r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operate(self):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self.device.turn_on</a:t>
            </a:r>
            <a:r>
              <a:rPr lang="en-US" sz="1400" dirty="0"/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237" y="2666999"/>
            <a:ext cx="4267594" cy="320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7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40" y="136567"/>
            <a:ext cx="11491783" cy="708454"/>
          </a:xfrm>
        </p:spPr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1223" y="1070017"/>
            <a:ext cx="4076700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/>
              <a:t>Which principle states that a class should have only one reason to change? </a:t>
            </a:r>
            <a:endParaRPr lang="en-US" b="1" dirty="0" smtClean="0"/>
          </a:p>
          <a:p>
            <a:pPr marL="342900" indent="-342900">
              <a:buAutoNum type="alphaLcParenR"/>
            </a:pPr>
            <a:r>
              <a:rPr lang="en-US" dirty="0" smtClean="0"/>
              <a:t>Open-Closed </a:t>
            </a:r>
            <a:r>
              <a:rPr lang="en-US" dirty="0"/>
              <a:t>Principle </a:t>
            </a:r>
            <a:endParaRPr lang="en-US" dirty="0" smtClean="0"/>
          </a:p>
          <a:p>
            <a:pPr marL="342900" indent="-342900">
              <a:buAutoNum type="alphaLcParenR"/>
            </a:pPr>
            <a:r>
              <a:rPr lang="en-US" dirty="0" smtClean="0"/>
              <a:t>Single </a:t>
            </a:r>
            <a:r>
              <a:rPr lang="en-US" dirty="0"/>
              <a:t>Responsibility Principle </a:t>
            </a:r>
            <a:endParaRPr lang="en-US" dirty="0" smtClean="0"/>
          </a:p>
          <a:p>
            <a:pPr marL="342900" indent="-342900">
              <a:buAutoNum type="alphaLcParenR"/>
            </a:pPr>
            <a:r>
              <a:rPr lang="en-US" dirty="0" err="1" smtClean="0"/>
              <a:t>Liskov</a:t>
            </a:r>
            <a:r>
              <a:rPr lang="en-US" dirty="0" smtClean="0"/>
              <a:t> </a:t>
            </a:r>
            <a:r>
              <a:rPr lang="en-US" dirty="0"/>
              <a:t>Substitution Principle </a:t>
            </a:r>
            <a:endParaRPr lang="en-US" dirty="0" smtClean="0"/>
          </a:p>
          <a:p>
            <a:pPr marL="342900" indent="-342900">
              <a:buAutoNum type="alphaLcParenR"/>
            </a:pPr>
            <a:r>
              <a:rPr lang="en-US" dirty="0" smtClean="0"/>
              <a:t>Interface </a:t>
            </a:r>
            <a:r>
              <a:rPr lang="en-US" dirty="0"/>
              <a:t>Segregation Principle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6441473" y="1670181"/>
            <a:ext cx="4076700" cy="286232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/>
              <a:t>The Open-Closed Principle suggests that software entities should be: </a:t>
            </a:r>
            <a:endParaRPr lang="en-US" b="1" dirty="0" smtClean="0"/>
          </a:p>
          <a:p>
            <a:pPr marL="342900" indent="-342900">
              <a:buAutoNum type="alphaLcParenR"/>
            </a:pPr>
            <a:r>
              <a:rPr lang="en-US" dirty="0" smtClean="0"/>
              <a:t>Open </a:t>
            </a:r>
            <a:r>
              <a:rPr lang="en-US" dirty="0"/>
              <a:t>for modification but closed for extension </a:t>
            </a:r>
            <a:endParaRPr lang="en-US" dirty="0" smtClean="0"/>
          </a:p>
          <a:p>
            <a:pPr marL="342900" indent="-342900">
              <a:buAutoNum type="alphaLcParenR"/>
            </a:pPr>
            <a:r>
              <a:rPr lang="en-US" dirty="0" smtClean="0"/>
              <a:t>Closed </a:t>
            </a:r>
            <a:r>
              <a:rPr lang="en-US" dirty="0"/>
              <a:t>for modification but open for extension </a:t>
            </a:r>
            <a:endParaRPr lang="en-US" dirty="0" smtClean="0"/>
          </a:p>
          <a:p>
            <a:pPr marL="342900" indent="-342900">
              <a:buAutoNum type="alphaLcParenR"/>
            </a:pPr>
            <a:r>
              <a:rPr lang="en-US" dirty="0" smtClean="0"/>
              <a:t>Both </a:t>
            </a:r>
            <a:r>
              <a:rPr lang="en-US" dirty="0"/>
              <a:t>open for modification and extension </a:t>
            </a:r>
            <a:endParaRPr lang="en-US" dirty="0" smtClean="0"/>
          </a:p>
          <a:p>
            <a:pPr marL="342900" indent="-342900">
              <a:buAutoNum type="alphaLcParenR"/>
            </a:pPr>
            <a:r>
              <a:rPr lang="en-US" dirty="0" smtClean="0"/>
              <a:t>Neither </a:t>
            </a:r>
            <a:r>
              <a:rPr lang="en-US" dirty="0"/>
              <a:t>open for modification nor extension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631223" y="3326338"/>
            <a:ext cx="4076700" cy="2585323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/>
              <a:t>Which principle deals with ensuring that objects of a superclass can be replaced with objects of its subclasses without affecting program correctness? </a:t>
            </a:r>
            <a:endParaRPr lang="en-US" b="1" dirty="0" smtClean="0"/>
          </a:p>
          <a:p>
            <a:pPr marL="342900" indent="-342900">
              <a:buAutoNum type="alphaLcParenR"/>
            </a:pPr>
            <a:r>
              <a:rPr lang="en-US" dirty="0" smtClean="0"/>
              <a:t>Dependency </a:t>
            </a:r>
            <a:r>
              <a:rPr lang="en-US" dirty="0"/>
              <a:t>Inversion Principle </a:t>
            </a:r>
            <a:endParaRPr lang="en-US" dirty="0" smtClean="0"/>
          </a:p>
          <a:p>
            <a:pPr marL="342900" indent="-342900">
              <a:buAutoNum type="alphaLcParenR"/>
            </a:pPr>
            <a:r>
              <a:rPr lang="en-US" dirty="0" smtClean="0"/>
              <a:t>Interface </a:t>
            </a:r>
            <a:r>
              <a:rPr lang="en-US" dirty="0"/>
              <a:t>Segregation Principle </a:t>
            </a:r>
            <a:endParaRPr lang="en-US" dirty="0" smtClean="0"/>
          </a:p>
          <a:p>
            <a:pPr marL="342900" indent="-342900">
              <a:buAutoNum type="alphaLcParenR"/>
            </a:pPr>
            <a:r>
              <a:rPr lang="en-US" dirty="0" err="1" smtClean="0"/>
              <a:t>Liskov</a:t>
            </a:r>
            <a:r>
              <a:rPr lang="en-US" dirty="0" smtClean="0"/>
              <a:t> </a:t>
            </a:r>
            <a:r>
              <a:rPr lang="en-US" dirty="0"/>
              <a:t>Substitution Principle </a:t>
            </a:r>
            <a:endParaRPr lang="en-US" dirty="0" smtClean="0"/>
          </a:p>
          <a:p>
            <a:pPr marL="342900" indent="-342900">
              <a:buAutoNum type="alphaLcParenR"/>
            </a:pPr>
            <a:r>
              <a:rPr lang="en-US" dirty="0" smtClean="0"/>
              <a:t>Single </a:t>
            </a:r>
            <a:r>
              <a:rPr lang="en-US" dirty="0"/>
              <a:t>Responsibility Principle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223" y="2181225"/>
            <a:ext cx="3607402" cy="3199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31223" y="5267325"/>
            <a:ext cx="3607402" cy="3199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441473" y="2800439"/>
            <a:ext cx="3893152" cy="54494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5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  <p:bldP spid="5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 – Don’t Repeat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2" y="1260389"/>
            <a:ext cx="10993908" cy="949411"/>
          </a:xfrm>
          <a:solidFill>
            <a:schemeClr val="bg2">
              <a:lumMod val="9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algn="ctr">
              <a:spcBef>
                <a:spcPct val="0"/>
              </a:spcBef>
              <a:buNone/>
            </a:pPr>
            <a:r>
              <a:rPr lang="en-US" sz="3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This principle states that each small pieces of knowledge (code) may only occur exactly once in the entire system.</a:t>
            </a:r>
            <a:endParaRPr lang="en-US" sz="3200" b="1" i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8941" y="2832142"/>
            <a:ext cx="4926484" cy="2677656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Every piece of knowledge or logic should have a single, unambiguous representation in the </a:t>
            </a:r>
            <a:r>
              <a:rPr lang="en-US" altLang="en-US" sz="2400" dirty="0" smtClean="0">
                <a:latin typeface="Arial" panose="020B0604020202020204" pitchFamily="34" charset="0"/>
              </a:rPr>
              <a:t>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Avoid code </a:t>
            </a:r>
            <a:r>
              <a:rPr lang="en-US" altLang="en-US" sz="2400" dirty="0" smtClean="0">
                <a:latin typeface="Arial" panose="020B0604020202020204" pitchFamily="34" charset="0"/>
              </a:rPr>
              <a:t>duplication.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Use abstraction to centralize common functionality </a:t>
            </a:r>
          </a:p>
        </p:txBody>
      </p:sp>
      <p:pic>
        <p:nvPicPr>
          <p:cNvPr id="11269" name="Picture 5" descr="The Fallacy of DRY - DEV Communit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2432221"/>
            <a:ext cx="3660774" cy="36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1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741" y="215214"/>
            <a:ext cx="11491783" cy="708454"/>
          </a:xfrm>
        </p:spPr>
        <p:txBody>
          <a:bodyPr/>
          <a:lstStyle/>
          <a:p>
            <a:r>
              <a:rPr lang="en-US" dirty="0" smtClean="0"/>
              <a:t>DRY - Example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48525" y="329514"/>
            <a:ext cx="4448175" cy="563231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# Bad</a:t>
            </a:r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validate_email</a:t>
            </a:r>
            <a:r>
              <a:rPr lang="en-US" dirty="0"/>
              <a:t>(email):</a:t>
            </a:r>
          </a:p>
          <a:p>
            <a:r>
              <a:rPr lang="en-US" dirty="0"/>
              <a:t>    # Email validation logic</a:t>
            </a:r>
          </a:p>
          <a:p>
            <a:r>
              <a:rPr lang="en-US" dirty="0"/>
              <a:t>    # ...</a:t>
            </a:r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register_user</a:t>
            </a:r>
            <a:r>
              <a:rPr lang="en-US" dirty="0"/>
              <a:t>(email):</a:t>
            </a:r>
          </a:p>
          <a:p>
            <a:r>
              <a:rPr lang="en-US" dirty="0"/>
              <a:t>    # Email validation logic (repeated)</a:t>
            </a:r>
          </a:p>
          <a:p>
            <a:r>
              <a:rPr lang="en-US" dirty="0"/>
              <a:t>    # ...</a:t>
            </a:r>
          </a:p>
          <a:p>
            <a:r>
              <a:rPr lang="en-US" dirty="0"/>
              <a:t>    # Register user</a:t>
            </a:r>
          </a:p>
          <a:p>
            <a:r>
              <a:rPr lang="en-US" dirty="0"/>
              <a:t>    # ...</a:t>
            </a:r>
          </a:p>
          <a:p>
            <a:endParaRPr lang="en-US" dirty="0"/>
          </a:p>
          <a:p>
            <a:r>
              <a:rPr lang="en-US" dirty="0"/>
              <a:t># Good</a:t>
            </a:r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validate_email</a:t>
            </a:r>
            <a:r>
              <a:rPr lang="en-US" dirty="0"/>
              <a:t>(email):</a:t>
            </a:r>
          </a:p>
          <a:p>
            <a:r>
              <a:rPr lang="en-US" dirty="0"/>
              <a:t>    # Email validation logic</a:t>
            </a:r>
          </a:p>
          <a:p>
            <a:r>
              <a:rPr lang="en-US" dirty="0"/>
              <a:t>    # ...</a:t>
            </a:r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register_user</a:t>
            </a:r>
            <a:r>
              <a:rPr lang="en-US" dirty="0"/>
              <a:t>(email):</a:t>
            </a:r>
          </a:p>
          <a:p>
            <a:r>
              <a:rPr lang="en-US" dirty="0"/>
              <a:t>    if </a:t>
            </a:r>
            <a:r>
              <a:rPr lang="en-US" dirty="0" err="1"/>
              <a:t>validate_email</a:t>
            </a:r>
            <a:r>
              <a:rPr lang="en-US" dirty="0"/>
              <a:t>(email):</a:t>
            </a:r>
          </a:p>
          <a:p>
            <a:r>
              <a:rPr lang="en-US" dirty="0"/>
              <a:t>        # Register user</a:t>
            </a:r>
          </a:p>
          <a:p>
            <a:r>
              <a:rPr lang="en-US" dirty="0"/>
              <a:t>        # ...</a:t>
            </a:r>
          </a:p>
        </p:txBody>
      </p:sp>
      <p:sp>
        <p:nvSpPr>
          <p:cNvPr id="6" name="Rectangle 5"/>
          <p:cNvSpPr/>
          <p:nvPr/>
        </p:nvSpPr>
        <p:spPr>
          <a:xfrm>
            <a:off x="390525" y="1146620"/>
            <a:ext cx="6096000" cy="2862322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74000">
                <a:schemeClr val="accent5">
                  <a:lumMod val="40000"/>
                  <a:lumOff val="60000"/>
                </a:schemeClr>
              </a:gs>
              <a:gs pos="83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1D35"/>
                </a:solidFill>
                <a:latin typeface="Google Sans"/>
              </a:rPr>
              <a:t>Centralized data models</a:t>
            </a:r>
            <a:r>
              <a:rPr lang="en-US" dirty="0">
                <a:solidFill>
                  <a:srgbClr val="001D35"/>
                </a:solidFill>
                <a:latin typeface="Google Sans"/>
              </a:rPr>
              <a:t>: Use a single model for similar data structures 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1D35"/>
                </a:solidFill>
                <a:latin typeface="Google Sans"/>
              </a:rPr>
              <a:t>Template engines</a:t>
            </a:r>
            <a:r>
              <a:rPr lang="en-US" dirty="0">
                <a:solidFill>
                  <a:srgbClr val="001D35"/>
                </a:solidFill>
                <a:latin typeface="Google Sans"/>
              </a:rPr>
              <a:t>: Use templates to generate repetitive SQL queries 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1D35"/>
                </a:solidFill>
                <a:latin typeface="Google Sans"/>
              </a:rPr>
              <a:t>Single source of truth</a:t>
            </a:r>
            <a:r>
              <a:rPr lang="en-US" dirty="0">
                <a:solidFill>
                  <a:srgbClr val="001D35"/>
                </a:solidFill>
                <a:latin typeface="Google Sans"/>
              </a:rPr>
              <a:t>: Maintain authoritative data definitions centrally 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1D35"/>
                </a:solidFill>
                <a:latin typeface="Google Sans"/>
              </a:rPr>
              <a:t>Helper classes</a:t>
            </a:r>
            <a:r>
              <a:rPr lang="en-US" dirty="0">
                <a:solidFill>
                  <a:srgbClr val="001D35"/>
                </a:solidFill>
                <a:latin typeface="Google Sans"/>
              </a:rPr>
              <a:t>: Use helper classes in enterprise libraries where every piece of code is unique </a:t>
            </a:r>
          </a:p>
          <a:p>
            <a:r>
              <a:rPr lang="en-US" dirty="0">
                <a:solidFill>
                  <a:srgbClr val="001D35"/>
                </a:solidFill>
                <a:latin typeface="Google Sans"/>
              </a:rPr>
              <a:t/>
            </a:r>
            <a:br>
              <a:rPr lang="en-US" dirty="0">
                <a:solidFill>
                  <a:srgbClr val="001D35"/>
                </a:solidFill>
                <a:latin typeface="Google Sans"/>
              </a:rPr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6250" y="48012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1D35"/>
                </a:solidFill>
                <a:latin typeface="Google Sans"/>
              </a:rPr>
              <a:t>Benefits include: Saving time and effort, Making code easier to maintain, and Reducing the chances of bugs.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33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9125" y="1915239"/>
            <a:ext cx="5267325" cy="2585323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b="1" dirty="0" err="1"/>
              <a:t>calculate_circle_area</a:t>
            </a:r>
            <a:r>
              <a:rPr lang="en-US" b="1" dirty="0"/>
              <a:t>(radius):</a:t>
            </a:r>
          </a:p>
          <a:p>
            <a:r>
              <a:rPr lang="en-US" b="1" dirty="0"/>
              <a:t>    return 3.14 * radius * radius</a:t>
            </a:r>
          </a:p>
          <a:p>
            <a:endParaRPr lang="en-US" b="1" dirty="0"/>
          </a:p>
          <a:p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b="1" dirty="0" err="1"/>
              <a:t>calculate_circle_circumference</a:t>
            </a:r>
            <a:r>
              <a:rPr lang="en-US" b="1" dirty="0"/>
              <a:t>(radius):</a:t>
            </a:r>
          </a:p>
          <a:p>
            <a:r>
              <a:rPr lang="en-US" b="1" dirty="0"/>
              <a:t>    return 2 * 3.14 * radius</a:t>
            </a:r>
          </a:p>
          <a:p>
            <a:endParaRPr lang="en-US" b="1" dirty="0"/>
          </a:p>
          <a:p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b="1" dirty="0" err="1"/>
              <a:t>print_circle_info</a:t>
            </a:r>
            <a:r>
              <a:rPr lang="en-US" b="1" dirty="0"/>
              <a:t>(radius):</a:t>
            </a:r>
          </a:p>
          <a:p>
            <a:r>
              <a:rPr lang="en-US" b="1" dirty="0"/>
              <a:t>    print(</a:t>
            </a:r>
            <a:r>
              <a:rPr lang="en-US" b="1" dirty="0" err="1"/>
              <a:t>f"Area</a:t>
            </a:r>
            <a:r>
              <a:rPr lang="en-US" b="1" dirty="0"/>
              <a:t>: {3.14 * radius * radius}")</a:t>
            </a:r>
          </a:p>
          <a:p>
            <a:r>
              <a:rPr lang="en-US" b="1" dirty="0"/>
              <a:t>    print(</a:t>
            </a:r>
            <a:r>
              <a:rPr lang="en-US" b="1" dirty="0" err="1"/>
              <a:t>f"Circumference</a:t>
            </a:r>
            <a:r>
              <a:rPr lang="en-US" b="1" dirty="0"/>
              <a:t>: {2 * 3.14 * radius}")</a:t>
            </a:r>
          </a:p>
        </p:txBody>
      </p:sp>
      <p:sp>
        <p:nvSpPr>
          <p:cNvPr id="6" name="Rectangle 5"/>
          <p:cNvSpPr/>
          <p:nvPr/>
        </p:nvSpPr>
        <p:spPr>
          <a:xfrm>
            <a:off x="6524625" y="1749415"/>
            <a:ext cx="5248275" cy="3693319"/>
          </a:xfrm>
          <a:prstGeom prst="rect">
            <a:avLst/>
          </a:prstGeom>
          <a:solidFill>
            <a:srgbClr val="92D050">
              <a:alpha val="36000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/>
              <a:t>import math</a:t>
            </a:r>
          </a:p>
          <a:p>
            <a:endParaRPr lang="en-US" b="1" dirty="0"/>
          </a:p>
          <a:p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b="1" dirty="0" err="1"/>
              <a:t>calculate_circle_area</a:t>
            </a:r>
            <a:r>
              <a:rPr lang="en-US" b="1" dirty="0"/>
              <a:t>(radius):</a:t>
            </a:r>
          </a:p>
          <a:p>
            <a:r>
              <a:rPr lang="en-US" b="1" dirty="0"/>
              <a:t>    return </a:t>
            </a:r>
            <a:r>
              <a:rPr lang="en-US" b="1" dirty="0" err="1"/>
              <a:t>math.pi</a:t>
            </a:r>
            <a:r>
              <a:rPr lang="en-US" b="1" dirty="0"/>
              <a:t> * radius ** 2</a:t>
            </a:r>
          </a:p>
          <a:p>
            <a:endParaRPr lang="en-US" b="1" dirty="0"/>
          </a:p>
          <a:p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b="1" dirty="0" err="1"/>
              <a:t>calculate_circle_circumference</a:t>
            </a:r>
            <a:r>
              <a:rPr lang="en-US" b="1" dirty="0"/>
              <a:t>(radius):</a:t>
            </a:r>
          </a:p>
          <a:p>
            <a:r>
              <a:rPr lang="en-US" b="1" dirty="0"/>
              <a:t>    return 2 * </a:t>
            </a:r>
            <a:r>
              <a:rPr lang="en-US" b="1" dirty="0" err="1"/>
              <a:t>math.pi</a:t>
            </a:r>
            <a:r>
              <a:rPr lang="en-US" b="1" dirty="0"/>
              <a:t> * radius</a:t>
            </a:r>
          </a:p>
          <a:p>
            <a:endParaRPr lang="en-US" b="1" dirty="0"/>
          </a:p>
          <a:p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b="1" dirty="0" err="1"/>
              <a:t>print_circle_info</a:t>
            </a:r>
            <a:r>
              <a:rPr lang="en-US" b="1" dirty="0"/>
              <a:t>(radius):</a:t>
            </a:r>
          </a:p>
          <a:p>
            <a:r>
              <a:rPr lang="en-US" b="1" dirty="0"/>
              <a:t>    print(</a:t>
            </a:r>
            <a:r>
              <a:rPr lang="en-US" b="1" dirty="0" err="1"/>
              <a:t>f"Area</a:t>
            </a:r>
            <a:r>
              <a:rPr lang="en-US" b="1" dirty="0"/>
              <a:t>: {</a:t>
            </a:r>
            <a:r>
              <a:rPr lang="en-US" b="1" dirty="0" err="1"/>
              <a:t>calculate_circle_area</a:t>
            </a:r>
            <a:r>
              <a:rPr lang="en-US" b="1" dirty="0"/>
              <a:t>(radius)}")</a:t>
            </a:r>
          </a:p>
          <a:p>
            <a:r>
              <a:rPr lang="en-US" b="1" dirty="0"/>
              <a:t>    print(</a:t>
            </a:r>
            <a:r>
              <a:rPr lang="en-US" b="1" dirty="0" err="1"/>
              <a:t>f"Circumference</a:t>
            </a:r>
            <a:r>
              <a:rPr lang="en-US" b="1" dirty="0"/>
              <a:t>: {</a:t>
            </a:r>
            <a:r>
              <a:rPr lang="en-US" b="1" dirty="0" err="1"/>
              <a:t>calculate_circle_circumference</a:t>
            </a:r>
            <a:r>
              <a:rPr lang="en-US" b="1" dirty="0"/>
              <a:t>(radius)}")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6725" y="1310751"/>
            <a:ext cx="5572124" cy="4193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Refactor according to DRY Principle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KISS – Keep It Simple, Stupid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8942" y="1260389"/>
            <a:ext cx="10993908" cy="949411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ct val="0"/>
              </a:spcBef>
              <a:buNone/>
            </a:pPr>
            <a:r>
              <a:rPr lang="en-US" sz="3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This principle states that try to keep each small piece of software simple and unnecessary complexity should be </a:t>
            </a:r>
            <a:r>
              <a:rPr lang="en-US" sz="3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avoided.</a:t>
            </a:r>
            <a:endParaRPr lang="en-US" sz="3200" b="1" i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8491" y="2813092"/>
            <a:ext cx="4926484" cy="304698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Simplicity should be a key goal in design</a:t>
            </a:r>
            <a:r>
              <a:rPr lang="en-US" altLang="en-US" sz="2400" dirty="0" smtClean="0"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Simple code is easier to understand, maintain, and debug</a:t>
            </a:r>
            <a:r>
              <a:rPr lang="en-US" altLang="en-US" sz="2400" dirty="0" smtClean="0"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Essentially, keep methods small &lt;20 </a:t>
            </a:r>
            <a:r>
              <a:rPr lang="en-US" sz="2400" dirty="0" smtClean="0"/>
              <a:t>lines and at most have 4 parameters.</a:t>
            </a:r>
            <a:endParaRPr lang="en-US" alt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367" y="2574967"/>
            <a:ext cx="3388070" cy="338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2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KISS -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34225" y="4625229"/>
            <a:ext cx="4514850" cy="135421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dirty="0"/>
              <a:t># Simple solution following KISS principle</a:t>
            </a:r>
          </a:p>
          <a:p>
            <a:r>
              <a:rPr lang="en-US" sz="1600" dirty="0" err="1"/>
              <a:t>def</a:t>
            </a:r>
            <a:r>
              <a:rPr lang="en-US" sz="1600" dirty="0"/>
              <a:t> add(a, b):</a:t>
            </a:r>
          </a:p>
          <a:p>
            <a:r>
              <a:rPr lang="en-US" sz="1600" dirty="0"/>
              <a:t>    return a + b</a:t>
            </a:r>
          </a:p>
          <a:p>
            <a:endParaRPr lang="en-US" sz="1600" dirty="0"/>
          </a:p>
          <a:p>
            <a:r>
              <a:rPr lang="en-US" sz="1600" dirty="0"/>
              <a:t>print(add(5, 3))</a:t>
            </a:r>
          </a:p>
        </p:txBody>
      </p:sp>
      <p:sp>
        <p:nvSpPr>
          <p:cNvPr id="6" name="Rectangle 5"/>
          <p:cNvSpPr/>
          <p:nvPr/>
        </p:nvSpPr>
        <p:spPr>
          <a:xfrm>
            <a:off x="378941" y="41381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KISS Principle</a:t>
            </a:r>
            <a:r>
              <a:rPr lang="en-US" dirty="0"/>
              <a:t> reminds us that </a:t>
            </a:r>
            <a:r>
              <a:rPr lang="en-US" b="1" dirty="0"/>
              <a:t>simple solutions are often the best solutions</a:t>
            </a:r>
            <a:r>
              <a:rPr lang="en-US" dirty="0"/>
              <a:t>. By avoiding unnecessary complexity, you make code easier to maintain, test, and understand—saving time and reducing errors in the long run.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34225" y="329514"/>
            <a:ext cx="4514850" cy="4154984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dirty="0"/>
              <a:t># Over-engineered solution using Strategy pattern</a:t>
            </a:r>
          </a:p>
          <a:p>
            <a:r>
              <a:rPr lang="en-US" sz="1600" dirty="0"/>
              <a:t>class Operation: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def</a:t>
            </a:r>
            <a:r>
              <a:rPr lang="en-US" sz="1600" dirty="0"/>
              <a:t> execute(self, a, b):</a:t>
            </a:r>
          </a:p>
          <a:p>
            <a:r>
              <a:rPr lang="en-US" sz="1600" dirty="0"/>
              <a:t>        pass</a:t>
            </a:r>
          </a:p>
          <a:p>
            <a:endParaRPr lang="en-US" sz="1600" dirty="0"/>
          </a:p>
          <a:p>
            <a:r>
              <a:rPr lang="en-US" sz="1600" dirty="0"/>
              <a:t>class Addition(Operation):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def</a:t>
            </a:r>
            <a:r>
              <a:rPr lang="en-US" sz="1600" dirty="0"/>
              <a:t> execute(self, a, b):</a:t>
            </a:r>
          </a:p>
          <a:p>
            <a:r>
              <a:rPr lang="en-US" sz="1600" dirty="0"/>
              <a:t>        return a + b</a:t>
            </a:r>
          </a:p>
          <a:p>
            <a:endParaRPr lang="en-US" sz="1600" dirty="0"/>
          </a:p>
          <a:p>
            <a:r>
              <a:rPr lang="en-US" sz="1600" dirty="0"/>
              <a:t>class Subtraction(Operation):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def</a:t>
            </a:r>
            <a:r>
              <a:rPr lang="en-US" sz="1600" dirty="0"/>
              <a:t> execute(self, a, b):</a:t>
            </a:r>
          </a:p>
          <a:p>
            <a:r>
              <a:rPr lang="en-US" sz="1600" dirty="0"/>
              <a:t>        return a - b</a:t>
            </a:r>
          </a:p>
          <a:p>
            <a:endParaRPr lang="en-US" sz="1600" dirty="0"/>
          </a:p>
          <a:p>
            <a:r>
              <a:rPr lang="en-US" sz="1600" dirty="0"/>
              <a:t>op = Addition()</a:t>
            </a:r>
          </a:p>
          <a:p>
            <a:r>
              <a:rPr lang="en-US" sz="1600" dirty="0"/>
              <a:t>print(</a:t>
            </a:r>
            <a:r>
              <a:rPr lang="en-US" sz="1600" dirty="0" err="1"/>
              <a:t>op.execute</a:t>
            </a:r>
            <a:r>
              <a:rPr lang="en-US" sz="1600" dirty="0"/>
              <a:t>(5, 3))</a:t>
            </a:r>
          </a:p>
        </p:txBody>
      </p:sp>
      <p:sp>
        <p:nvSpPr>
          <p:cNvPr id="8" name="Rectangle 7"/>
          <p:cNvSpPr/>
          <p:nvPr/>
        </p:nvSpPr>
        <p:spPr>
          <a:xfrm>
            <a:off x="378941" y="1198841"/>
            <a:ext cx="6096000" cy="2308324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74000">
                <a:schemeClr val="accent5">
                  <a:lumMod val="40000"/>
                  <a:lumOff val="60000"/>
                </a:schemeClr>
              </a:gs>
              <a:gs pos="83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 smtClean="0"/>
              <a:t>Avoiding </a:t>
            </a:r>
            <a:r>
              <a:rPr lang="en-US" dirty="0"/>
              <a:t>Over-Engineering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Use Built-in Functions Instead of Reinventing the Wheel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Avoiding Unnecessary Configurations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Simple Conditional Logic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Avoiding Premature Optimization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Clear Naming and Avoiding Abstraction Where Unnecessary</a:t>
            </a:r>
            <a:r>
              <a:rPr lang="en-US" altLang="en-US" dirty="0" smtClean="0">
                <a:latin typeface="Arial" panose="020B0604020202020204" pitchFamily="34" charset="0"/>
              </a:rPr>
              <a:t> 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19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YAGNI – You Ain’t Gonna Need It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8942" y="1260389"/>
            <a:ext cx="10993908" cy="949411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ct val="0"/>
              </a:spcBef>
              <a:buNone/>
            </a:pPr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This principle states that always implement things when you actually need them never implements things before you need </a:t>
            </a:r>
            <a:r>
              <a:rPr lang="en-US" sz="2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them.</a:t>
            </a:r>
            <a:endParaRPr lang="en-US" sz="2400" b="1" i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424" y="2619375"/>
            <a:ext cx="4246265" cy="33627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8941" y="2594017"/>
            <a:ext cx="4926484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Don't add functionality until it's necessary</a:t>
            </a:r>
            <a:r>
              <a:rPr lang="en-US" altLang="en-US" dirty="0" smtClean="0"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implementing features you think you may need in the future</a:t>
            </a:r>
            <a:r>
              <a:rPr lang="en-US" altLang="en-US" dirty="0" smtClean="0"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current requirements to prevent </a:t>
            </a:r>
            <a:r>
              <a:rPr lang="en-US" dirty="0" err="1"/>
              <a:t>overengineering</a:t>
            </a:r>
            <a:r>
              <a:rPr lang="en-US" dirty="0"/>
              <a:t>.</a:t>
            </a:r>
            <a:endParaRPr lang="en-US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378941" y="4227791"/>
            <a:ext cx="6096000" cy="1754326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74000">
                <a:schemeClr val="accent5">
                  <a:lumMod val="40000"/>
                  <a:lumOff val="60000"/>
                </a:schemeClr>
              </a:gs>
              <a:gs pos="83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>
            <a:spAutoFit/>
          </a:bodyPr>
          <a:lstStyle/>
          <a:p>
            <a:pPr fontAlgn="ctr"/>
            <a:r>
              <a:rPr lang="en-US" b="1" dirty="0" smtClean="0"/>
              <a:t>Benefits: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Arial" panose="020B0604020202020204" pitchFamily="34" charset="0"/>
              </a:rPr>
              <a:t>Simpler </a:t>
            </a:r>
            <a:r>
              <a:rPr lang="en-US" altLang="en-US" dirty="0">
                <a:latin typeface="Arial" panose="020B0604020202020204" pitchFamily="34" charset="0"/>
              </a:rPr>
              <a:t>code that's easier to understand and </a:t>
            </a:r>
            <a:r>
              <a:rPr lang="en-US" altLang="en-US" dirty="0" smtClean="0">
                <a:latin typeface="Arial" panose="020B0604020202020204" pitchFamily="34" charset="0"/>
              </a:rPr>
              <a:t>maintain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Faster development of essential </a:t>
            </a:r>
            <a:r>
              <a:rPr lang="en-US" altLang="en-US" dirty="0" smtClean="0">
                <a:latin typeface="Arial" panose="020B0604020202020204" pitchFamily="34" charset="0"/>
              </a:rPr>
              <a:t>features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Reduced risk of introducing bugs in unused </a:t>
            </a:r>
            <a:r>
              <a:rPr lang="en-US" altLang="en-US" dirty="0" smtClean="0">
                <a:latin typeface="Arial" panose="020B0604020202020204" pitchFamily="34" charset="0"/>
              </a:rPr>
              <a:t>features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Flexibility to implement future features based on actual needs rather than speculation </a:t>
            </a:r>
          </a:p>
        </p:txBody>
      </p:sp>
    </p:spTree>
    <p:extLst>
      <p:ext uri="{BB962C8B-B14F-4D97-AF65-F5344CB8AC3E}">
        <p14:creationId xmlns:p14="http://schemas.microsoft.com/office/powerpoint/2010/main" val="43954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YAGNI - Example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78425" y="11579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Let's consider a simple user registration system for a website. The current requirement is to allow users to register with a username and email.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8425" y="2353013"/>
            <a:ext cx="5429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this example, the developer anticipates future features that haven't been requested yet, violating the YAGNI principle.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7962" y="3548094"/>
            <a:ext cx="5227038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dirty="0"/>
              <a:t>class User: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def</a:t>
            </a:r>
            <a:r>
              <a:rPr lang="en-US" sz="1200" dirty="0"/>
              <a:t> __</a:t>
            </a:r>
            <a:r>
              <a:rPr lang="en-US" sz="1200" dirty="0" err="1"/>
              <a:t>init</a:t>
            </a:r>
            <a:r>
              <a:rPr lang="en-US" sz="1200" dirty="0"/>
              <a:t>__(self, username, email):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self.username</a:t>
            </a:r>
            <a:r>
              <a:rPr lang="en-US" sz="1200" dirty="0"/>
              <a:t> = username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self.email</a:t>
            </a:r>
            <a:r>
              <a:rPr lang="en-US" sz="1200" dirty="0"/>
              <a:t> = email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self.premium_member</a:t>
            </a:r>
            <a:r>
              <a:rPr lang="en-US" sz="1200" dirty="0"/>
              <a:t> = False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self.login_attempts</a:t>
            </a:r>
            <a:r>
              <a:rPr lang="en-US" sz="1200" dirty="0"/>
              <a:t> = 0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self.last_login_date</a:t>
            </a:r>
            <a:r>
              <a:rPr lang="en-US" sz="1200" dirty="0"/>
              <a:t> = None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self.preferences</a:t>
            </a:r>
            <a:r>
              <a:rPr lang="en-US" sz="1200" dirty="0"/>
              <a:t> = {}</a:t>
            </a:r>
          </a:p>
          <a:p>
            <a:endParaRPr lang="en-US" sz="1200" dirty="0"/>
          </a:p>
          <a:p>
            <a:r>
              <a:rPr lang="en-US" sz="1200" dirty="0"/>
              <a:t>class </a:t>
            </a:r>
            <a:r>
              <a:rPr lang="en-US" sz="1200" dirty="0" err="1"/>
              <a:t>UserRegistration</a:t>
            </a:r>
            <a:r>
              <a:rPr lang="en-US" sz="1200" dirty="0"/>
              <a:t>: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def</a:t>
            </a:r>
            <a:r>
              <a:rPr lang="en-US" sz="1200" dirty="0"/>
              <a:t> </a:t>
            </a:r>
            <a:r>
              <a:rPr lang="en-US" sz="1200" dirty="0" err="1"/>
              <a:t>register_user</a:t>
            </a:r>
            <a:r>
              <a:rPr lang="en-US" sz="1200" dirty="0"/>
              <a:t>(self, username, email):</a:t>
            </a:r>
          </a:p>
          <a:p>
            <a:r>
              <a:rPr lang="en-US" sz="1200" dirty="0"/>
              <a:t>        # Validate username and </a:t>
            </a:r>
            <a:r>
              <a:rPr lang="en-US" sz="1200" dirty="0" smtClean="0"/>
              <a:t>email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6629400" y="1037968"/>
            <a:ext cx="5057775" cy="489364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dirty="0"/>
              <a:t>class User: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def</a:t>
            </a:r>
            <a:r>
              <a:rPr lang="en-US" sz="1200" dirty="0"/>
              <a:t> __</a:t>
            </a:r>
            <a:r>
              <a:rPr lang="en-US" sz="1200" dirty="0" err="1"/>
              <a:t>init</a:t>
            </a:r>
            <a:r>
              <a:rPr lang="en-US" sz="1200" dirty="0"/>
              <a:t>__(self, username, email):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self.username</a:t>
            </a:r>
            <a:r>
              <a:rPr lang="en-US" sz="1200" dirty="0"/>
              <a:t> = username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self.email</a:t>
            </a:r>
            <a:r>
              <a:rPr lang="en-US" sz="1200" dirty="0"/>
              <a:t> = email</a:t>
            </a:r>
          </a:p>
          <a:p>
            <a:endParaRPr lang="en-US" sz="1200" dirty="0"/>
          </a:p>
          <a:p>
            <a:r>
              <a:rPr lang="en-US" sz="1200" dirty="0"/>
              <a:t>class </a:t>
            </a:r>
            <a:r>
              <a:rPr lang="en-US" sz="1200" dirty="0" err="1"/>
              <a:t>UserRegistration</a:t>
            </a:r>
            <a:r>
              <a:rPr lang="en-US" sz="1200" dirty="0"/>
              <a:t>: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def</a:t>
            </a:r>
            <a:r>
              <a:rPr lang="en-US" sz="1200" dirty="0"/>
              <a:t> </a:t>
            </a:r>
            <a:r>
              <a:rPr lang="en-US" sz="1200" dirty="0" err="1"/>
              <a:t>register_user</a:t>
            </a:r>
            <a:r>
              <a:rPr lang="en-US" sz="1200" dirty="0"/>
              <a:t>(self, username, email):</a:t>
            </a:r>
          </a:p>
          <a:p>
            <a:r>
              <a:rPr lang="en-US" sz="1200" dirty="0"/>
              <a:t>        if </a:t>
            </a:r>
            <a:r>
              <a:rPr lang="en-US" sz="1200" dirty="0" err="1"/>
              <a:t>self.is_valid_input</a:t>
            </a:r>
            <a:r>
              <a:rPr lang="en-US" sz="1200" dirty="0"/>
              <a:t>(username, email):</a:t>
            </a:r>
          </a:p>
          <a:p>
            <a:r>
              <a:rPr lang="en-US" sz="1200" dirty="0"/>
              <a:t>            user = User(username, email)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self.save_to_database</a:t>
            </a:r>
            <a:r>
              <a:rPr lang="en-US" sz="1200" dirty="0"/>
              <a:t>(user)</a:t>
            </a:r>
          </a:p>
          <a:p>
            <a:r>
              <a:rPr lang="en-US" sz="1200" dirty="0"/>
              <a:t>            return user</a:t>
            </a:r>
          </a:p>
          <a:p>
            <a:r>
              <a:rPr lang="en-US" sz="1200" dirty="0"/>
              <a:t>        else:</a:t>
            </a:r>
          </a:p>
          <a:p>
            <a:r>
              <a:rPr lang="en-US" sz="1200" dirty="0"/>
              <a:t>            raise </a:t>
            </a:r>
            <a:r>
              <a:rPr lang="en-US" sz="1200" dirty="0" err="1"/>
              <a:t>ValueError</a:t>
            </a:r>
            <a:r>
              <a:rPr lang="en-US" sz="1200" dirty="0"/>
              <a:t>("Invalid username or email")</a:t>
            </a:r>
          </a:p>
          <a:p>
            <a:endParaRPr lang="en-US" sz="1200" dirty="0"/>
          </a:p>
          <a:p>
            <a:r>
              <a:rPr lang="en-US" sz="1200" dirty="0"/>
              <a:t>    </a:t>
            </a:r>
            <a:r>
              <a:rPr lang="en-US" sz="1200" dirty="0" err="1"/>
              <a:t>def</a:t>
            </a:r>
            <a:r>
              <a:rPr lang="en-US" sz="1200" dirty="0"/>
              <a:t> </a:t>
            </a:r>
            <a:r>
              <a:rPr lang="en-US" sz="1200" dirty="0" err="1"/>
              <a:t>is_valid_input</a:t>
            </a:r>
            <a:r>
              <a:rPr lang="en-US" sz="1200" dirty="0"/>
              <a:t>(self, username, email):</a:t>
            </a:r>
          </a:p>
          <a:p>
            <a:r>
              <a:rPr lang="en-US" sz="1200" dirty="0"/>
              <a:t>        # Simple validation</a:t>
            </a:r>
          </a:p>
          <a:p>
            <a:r>
              <a:rPr lang="en-US" sz="1200" dirty="0"/>
              <a:t>        return username and "@" in email</a:t>
            </a:r>
          </a:p>
          <a:p>
            <a:endParaRPr lang="en-US" sz="1200" dirty="0"/>
          </a:p>
          <a:p>
            <a:r>
              <a:rPr lang="en-US" sz="1200" dirty="0"/>
              <a:t>    </a:t>
            </a:r>
            <a:r>
              <a:rPr lang="en-US" sz="1200" dirty="0" err="1"/>
              <a:t>def</a:t>
            </a:r>
            <a:r>
              <a:rPr lang="en-US" sz="1200" dirty="0"/>
              <a:t> </a:t>
            </a:r>
            <a:r>
              <a:rPr lang="en-US" sz="1200" dirty="0" err="1"/>
              <a:t>save_to_database</a:t>
            </a:r>
            <a:r>
              <a:rPr lang="en-US" sz="1200" dirty="0"/>
              <a:t>(self, user):</a:t>
            </a:r>
          </a:p>
          <a:p>
            <a:r>
              <a:rPr lang="en-US" sz="1200" dirty="0"/>
              <a:t>        # Code to save user to database</a:t>
            </a:r>
          </a:p>
          <a:p>
            <a:r>
              <a:rPr lang="en-US" sz="1200" dirty="0"/>
              <a:t>        pass</a:t>
            </a:r>
          </a:p>
          <a:p>
            <a:endParaRPr lang="en-US" sz="1200" dirty="0"/>
          </a:p>
          <a:p>
            <a:r>
              <a:rPr lang="en-US" sz="1200" dirty="0"/>
              <a:t># Usage</a:t>
            </a:r>
          </a:p>
          <a:p>
            <a:r>
              <a:rPr lang="en-US" sz="1200" dirty="0"/>
              <a:t>registration = </a:t>
            </a:r>
            <a:r>
              <a:rPr lang="en-US" sz="1200" dirty="0" err="1"/>
              <a:t>UserRegistration</a:t>
            </a:r>
            <a:r>
              <a:rPr lang="en-US" sz="1200" dirty="0"/>
              <a:t>()</a:t>
            </a:r>
          </a:p>
          <a:p>
            <a:r>
              <a:rPr lang="en-US" sz="1200" dirty="0" err="1"/>
              <a:t>new_user</a:t>
            </a:r>
            <a:r>
              <a:rPr lang="en-US" sz="1200" dirty="0"/>
              <a:t> = </a:t>
            </a:r>
            <a:r>
              <a:rPr lang="en-US" sz="1200" dirty="0" err="1"/>
              <a:t>registration.register_user</a:t>
            </a:r>
            <a:r>
              <a:rPr lang="en-US" sz="1200" dirty="0"/>
              <a:t>("</a:t>
            </a:r>
            <a:r>
              <a:rPr lang="en-US" sz="1200" dirty="0" err="1"/>
              <a:t>john_doe</a:t>
            </a:r>
            <a:r>
              <a:rPr lang="en-US" sz="1200" dirty="0"/>
              <a:t>", "john@example.com")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41100" y="543952"/>
            <a:ext cx="5429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Following the </a:t>
            </a:r>
            <a:r>
              <a:rPr lang="en-US" dirty="0"/>
              <a:t>YAGNI principle.</a:t>
            </a:r>
          </a:p>
        </p:txBody>
      </p:sp>
    </p:spTree>
    <p:extLst>
      <p:ext uri="{BB962C8B-B14F-4D97-AF65-F5344CB8AC3E}">
        <p14:creationId xmlns:p14="http://schemas.microsoft.com/office/powerpoint/2010/main" val="160361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3" y="86232"/>
            <a:ext cx="11491783" cy="660387"/>
          </a:xfrm>
        </p:spPr>
        <p:txBody>
          <a:bodyPr>
            <a:normAutofit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379412" y="954847"/>
            <a:ext cx="6831013" cy="38171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 smtClean="0"/>
              <a:t>What we will learn today:</a:t>
            </a:r>
          </a:p>
          <a:p>
            <a:pPr marL="1028700" lvl="1" indent="-57150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 key software design principles</a:t>
            </a:r>
          </a:p>
          <a:p>
            <a:pPr marL="1485900" lvl="2" indent="-57150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SOLID</a:t>
            </a:r>
          </a:p>
          <a:p>
            <a:pPr marL="1485900" lvl="2" indent="-57150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DRY</a:t>
            </a:r>
          </a:p>
          <a:p>
            <a:pPr marL="1485900" lvl="2" indent="-57150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KISS</a:t>
            </a:r>
          </a:p>
          <a:p>
            <a:pPr marL="1485900" lvl="2" indent="-57150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YAGNI</a:t>
            </a:r>
          </a:p>
          <a:p>
            <a:pPr marL="1028700" lvl="1" indent="-57150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Learn to write maintainable, scalable, and readable code</a:t>
            </a:r>
          </a:p>
          <a:p>
            <a:pPr marL="1028700" lvl="1" indent="-57150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Techniques for simplicity in software design</a:t>
            </a:r>
          </a:p>
          <a:p>
            <a:pPr marL="1028700" lvl="1" indent="-57150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Techniques for avoiding Over-Engineering</a:t>
            </a:r>
          </a:p>
          <a:p>
            <a:pPr marL="1028700" lvl="1" indent="-57150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Apply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principles with real-world examples and exercises</a:t>
            </a:r>
          </a:p>
          <a:p>
            <a:pPr marL="1028700" lvl="1" indent="-5715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074" name="Picture 2" descr="How to Learn Effectively : Understanding Learning Process | by Wafi Harowa 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978" y="721689"/>
            <a:ext cx="2922622" cy="2414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35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"You're developing a user registration system for a website. A team member suggests implementing a feature that allows users to link multiple email addresses to their account, arguing that it might be useful in the future</a:t>
            </a:r>
            <a:r>
              <a:rPr lang="en-US" dirty="0" smtClean="0"/>
              <a:t>.“</a:t>
            </a:r>
          </a:p>
          <a:p>
            <a:r>
              <a:rPr lang="en-US" dirty="0" smtClean="0"/>
              <a:t>Discussion Points: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How does this scenario relate to the KISS and YAGNI principles? </a:t>
            </a:r>
            <a:endParaRPr lang="en-US" altLang="en-US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What would you recommend and why?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What questions would you ask to make a more informed decision? 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21508" name="Picture 4" descr="Group Discussion Icon Images – Browse 122,596 Stock Photos, Vectors, and  Video | Adobe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2860890"/>
            <a:ext cx="4272469" cy="267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32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66" y="1133204"/>
            <a:ext cx="9727643" cy="47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3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1" y="1037968"/>
            <a:ext cx="6315956" cy="3038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752" y="405472"/>
            <a:ext cx="3776979" cy="2597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890" y="3309688"/>
            <a:ext cx="3043135" cy="24594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925" y="3233488"/>
            <a:ext cx="3717592" cy="27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2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Encapsulation and Information Hiding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1" y="1176087"/>
            <a:ext cx="7372380" cy="4376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917" y="2847975"/>
            <a:ext cx="4468572" cy="244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Modularization, Abstraction and Encapsulation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982" y="1107989"/>
            <a:ext cx="9029700" cy="463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7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1" y="1628561"/>
            <a:ext cx="5010849" cy="3067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902" y="683741"/>
            <a:ext cx="6374320" cy="2676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036" y="3714728"/>
            <a:ext cx="5428989" cy="24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0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1" y="1309514"/>
            <a:ext cx="6020640" cy="2486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917" y="1309515"/>
            <a:ext cx="5294775" cy="2486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299" y="4067434"/>
            <a:ext cx="3067051" cy="199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4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85751" y="1992428"/>
            <a:ext cx="5416113" cy="703689"/>
          </a:xfrm>
        </p:spPr>
        <p:txBody>
          <a:bodyPr/>
          <a:lstStyle/>
          <a:p>
            <a:pPr algn="ctr"/>
            <a:r>
              <a:rPr lang="en-US" sz="3600" dirty="0">
                <a:latin typeface="Calibri" pitchFamily="34" charset="0"/>
              </a:rPr>
              <a:t>Questions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881" y="2494037"/>
            <a:ext cx="3136963" cy="191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0"/>
            <a:ext cx="12192000" cy="684349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34986" y="4418818"/>
            <a:ext cx="7922029" cy="708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83" y="1522761"/>
            <a:ext cx="7859268" cy="442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1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40" y="136567"/>
            <a:ext cx="11491783" cy="708454"/>
          </a:xfrm>
        </p:spPr>
        <p:txBody>
          <a:bodyPr/>
          <a:lstStyle/>
          <a:p>
            <a:r>
              <a:rPr lang="en-US" dirty="0" smtClean="0"/>
              <a:t>Introduction – What is Software Design?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78939" y="1113469"/>
            <a:ext cx="11491783" cy="9153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 smtClean="0"/>
              <a:t>Software Design</a:t>
            </a:r>
          </a:p>
          <a:p>
            <a:pPr marL="1028700" lvl="1" indent="-57150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process of creating a blueprint for software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Software/Building Architecture analogy | Thomas Ros | Team Rockstars 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033" y="2238728"/>
            <a:ext cx="6222488" cy="2609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78938" y="2297272"/>
            <a:ext cx="4869337" cy="16351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 smtClean="0"/>
              <a:t>Importance</a:t>
            </a:r>
          </a:p>
          <a:p>
            <a:pPr marL="1028700" lvl="1" indent="-57150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Reduces technical debt</a:t>
            </a:r>
          </a:p>
          <a:p>
            <a:pPr marL="1028700" lvl="1" indent="-57150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Facilitates collaboration</a:t>
            </a:r>
          </a:p>
          <a:p>
            <a:pPr marL="1028700" lvl="1" indent="-57150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Simplified future upgrades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2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40" y="136567"/>
            <a:ext cx="11491783" cy="708454"/>
          </a:xfrm>
        </p:spPr>
        <p:txBody>
          <a:bodyPr/>
          <a:lstStyle/>
          <a:p>
            <a:r>
              <a:rPr lang="en-US" dirty="0" smtClean="0"/>
              <a:t>Software Design Principles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78940" y="1162050"/>
            <a:ext cx="3297711" cy="2667000"/>
            <a:chOff x="378940" y="1781175"/>
            <a:chExt cx="3297711" cy="2667000"/>
          </a:xfrm>
        </p:grpSpPr>
        <p:sp>
          <p:nvSpPr>
            <p:cNvPr id="6" name="Title 1"/>
            <p:cNvSpPr txBox="1">
              <a:spLocks/>
            </p:cNvSpPr>
            <p:nvPr/>
          </p:nvSpPr>
          <p:spPr>
            <a:xfrm>
              <a:off x="378940" y="1932122"/>
              <a:ext cx="3297711" cy="25160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General 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guidelines 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and best practices that are used to create software that is maintainable, scalable, and efficient.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378940" y="1781175"/>
              <a:ext cx="3297711" cy="1509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17502" y="1167942"/>
            <a:ext cx="3297711" cy="2658928"/>
            <a:chOff x="378940" y="1781175"/>
            <a:chExt cx="3297711" cy="2658928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378940" y="1932122"/>
              <a:ext cx="3297711" cy="2507981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Ensure the 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code is maintainable, scalable, testable, and easy to understand, reducing technical debt, enabling collaboration, and making the software adaptable to future changes.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8940" y="1781175"/>
              <a:ext cx="3297711" cy="150947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56065" y="1159870"/>
            <a:ext cx="3297711" cy="2667000"/>
            <a:chOff x="378940" y="1781175"/>
            <a:chExt cx="3297711" cy="2667000"/>
          </a:xfrm>
        </p:grpSpPr>
        <p:sp>
          <p:nvSpPr>
            <p:cNvPr id="12" name="Title 1"/>
            <p:cNvSpPr txBox="1">
              <a:spLocks/>
            </p:cNvSpPr>
            <p:nvPr/>
          </p:nvSpPr>
          <p:spPr>
            <a:xfrm>
              <a:off x="378940" y="1932122"/>
              <a:ext cx="3297711" cy="25160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Faster development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fewer bugs, improved security, and a better user experience, ensuring the software remains robust throughout its lifecycle</a:t>
              </a:r>
              <a:r>
                <a:rPr 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8940" y="1781175"/>
              <a:ext cx="3297711" cy="1509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98" name="Picture 2" descr="Software Design Principles: A Practical Guide eBook : Gamio, Moises:  Amazon.in: Boo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00" b="15000"/>
          <a:stretch/>
        </p:blipFill>
        <p:spPr bwMode="auto">
          <a:xfrm>
            <a:off x="6894039" y="4143375"/>
            <a:ext cx="3297711" cy="180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portance of Custom Software Design &amp; Development - TatvaSoft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977817"/>
            <a:ext cx="4713468" cy="210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01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40" y="136567"/>
            <a:ext cx="11491783" cy="708454"/>
          </a:xfrm>
        </p:spPr>
        <p:txBody>
          <a:bodyPr/>
          <a:lstStyle/>
          <a:p>
            <a:r>
              <a:rPr lang="en-US" dirty="0" smtClean="0"/>
              <a:t>Software Design Principles (Cont’d…)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124575" y="1009650"/>
            <a:ext cx="85725" cy="48672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378940" y="1192972"/>
            <a:ext cx="4935538" cy="16359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 smtClean="0"/>
              <a:t>SOLID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 smtClean="0"/>
              <a:t>DRY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 smtClean="0"/>
              <a:t>KISS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 smtClean="0"/>
              <a:t>YAGNI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marL="1028700" lvl="1" indent="-5715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5940" y="1192971"/>
            <a:ext cx="4935538" cy="41315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 smtClean="0"/>
              <a:t>Modularity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 smtClean="0"/>
              <a:t>Abstraction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 smtClean="0"/>
              <a:t>Encapsulation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 smtClean="0"/>
              <a:t>Cohesion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 smtClean="0"/>
              <a:t>Loose Coupling</a:t>
            </a:r>
          </a:p>
          <a:p>
            <a:pPr marL="1028700" lvl="1" indent="-5715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78940" y="3326573"/>
            <a:ext cx="4935538" cy="221697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609600" dist="355600" dir="7500000" kx="800400" algn="br" rotWithShape="0">
              <a:prstClr val="black">
                <a:alpha val="20000"/>
              </a:prstClr>
            </a:outerShdw>
            <a:softEdge rad="63500"/>
          </a:effectLst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GRASP (General Responsibility Assignment Software Patterns)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CQS (Command-Query Separation)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Law of Demeter (Principle of Least Knowledge)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Single Source of Truth (SSOT)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Separation of Command and Query Responsibility (CQRS)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Tell, Don’t Ask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Dependency Injection (DI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222" y="3326573"/>
            <a:ext cx="4939936" cy="255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3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40" y="136567"/>
            <a:ext cx="11491783" cy="708454"/>
          </a:xfrm>
        </p:spPr>
        <p:txBody>
          <a:bodyPr/>
          <a:lstStyle/>
          <a:p>
            <a:r>
              <a:rPr lang="en-US" dirty="0" smtClean="0"/>
              <a:t>SOLID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0" y="1433344"/>
            <a:ext cx="11502475" cy="362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5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40" y="136567"/>
            <a:ext cx="11491783" cy="708454"/>
          </a:xfrm>
        </p:spPr>
        <p:txBody>
          <a:bodyPr/>
          <a:lstStyle/>
          <a:p>
            <a:r>
              <a:rPr lang="en-US" dirty="0" smtClean="0"/>
              <a:t>Single Responsibility Principle (SRP)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78939" y="1113469"/>
            <a:ext cx="11491783" cy="1096331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“A </a:t>
            </a:r>
            <a:r>
              <a:rPr lang="en-US" sz="32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should have one and only one reason to change, meaning that a class should have only one job</a:t>
            </a:r>
            <a:r>
              <a:rPr lang="en-US" sz="32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.”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24726" y="2537146"/>
            <a:ext cx="4076700" cy="332398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400" dirty="0"/>
              <a:t># Bad</a:t>
            </a:r>
          </a:p>
          <a:p>
            <a:r>
              <a:rPr lang="en-US" sz="1400" dirty="0"/>
              <a:t>class User: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</a:t>
            </a:r>
            <a:r>
              <a:rPr lang="en-US" sz="1400" dirty="0" err="1"/>
              <a:t>save_to_db</a:t>
            </a:r>
            <a:r>
              <a:rPr lang="en-US" sz="1400" dirty="0"/>
              <a:t>(self):</a:t>
            </a:r>
          </a:p>
          <a:p>
            <a:r>
              <a:rPr lang="en-US" sz="1400" dirty="0"/>
              <a:t>        # ...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</a:t>
            </a:r>
            <a:r>
              <a:rPr lang="en-US" sz="1400" dirty="0" err="1"/>
              <a:t>generate_report</a:t>
            </a:r>
            <a:r>
              <a:rPr lang="en-US" sz="1400" dirty="0"/>
              <a:t>(self):</a:t>
            </a:r>
          </a:p>
          <a:p>
            <a:r>
              <a:rPr lang="en-US" sz="1400" dirty="0"/>
              <a:t>        # ...</a:t>
            </a:r>
          </a:p>
          <a:p>
            <a:endParaRPr lang="en-US" sz="1400" dirty="0"/>
          </a:p>
          <a:p>
            <a:r>
              <a:rPr lang="en-US" sz="1400" dirty="0"/>
              <a:t># Good</a:t>
            </a:r>
          </a:p>
          <a:p>
            <a:r>
              <a:rPr lang="en-US" sz="1400" dirty="0"/>
              <a:t>class User: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</a:t>
            </a:r>
            <a:r>
              <a:rPr lang="en-US" sz="1400" dirty="0" err="1"/>
              <a:t>save_to_db</a:t>
            </a:r>
            <a:r>
              <a:rPr lang="en-US" sz="1400" dirty="0"/>
              <a:t>(self):</a:t>
            </a:r>
          </a:p>
          <a:p>
            <a:r>
              <a:rPr lang="en-US" sz="1400" dirty="0"/>
              <a:t>        # ...</a:t>
            </a:r>
          </a:p>
          <a:p>
            <a:endParaRPr lang="en-US" sz="1400" dirty="0"/>
          </a:p>
          <a:p>
            <a:r>
              <a:rPr lang="en-US" sz="1400" dirty="0"/>
              <a:t>class </a:t>
            </a:r>
            <a:r>
              <a:rPr lang="en-US" sz="1400" dirty="0" err="1"/>
              <a:t>ReportGenerator</a:t>
            </a:r>
            <a:r>
              <a:rPr lang="en-US" sz="1400" dirty="0"/>
              <a:t>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</a:t>
            </a:r>
            <a:r>
              <a:rPr lang="en-US" sz="1400" dirty="0" err="1"/>
              <a:t>generate_report</a:t>
            </a:r>
            <a:r>
              <a:rPr lang="en-US" sz="1400" dirty="0"/>
              <a:t>(self, user):</a:t>
            </a:r>
          </a:p>
          <a:p>
            <a:r>
              <a:rPr lang="en-US" sz="1400" dirty="0"/>
              <a:t>        # ...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20" y="2537146"/>
            <a:ext cx="4644262" cy="332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0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40" y="136567"/>
            <a:ext cx="11491783" cy="708454"/>
          </a:xfrm>
        </p:spPr>
        <p:txBody>
          <a:bodyPr/>
          <a:lstStyle/>
          <a:p>
            <a:r>
              <a:rPr lang="en-US" dirty="0" smtClean="0"/>
              <a:t>Open-Closed Principle (OCP)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78940" y="956306"/>
            <a:ext cx="7117236" cy="1469554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en-US" sz="32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Objects or entities should be open for extension but closed for modification</a:t>
            </a:r>
            <a:r>
              <a:rPr lang="en-US" sz="32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.”</a:t>
            </a:r>
            <a:endParaRPr lang="en-US" sz="32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67650" y="832792"/>
            <a:ext cx="4076700" cy="526297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400" dirty="0"/>
              <a:t># Bad</a:t>
            </a:r>
          </a:p>
          <a:p>
            <a:r>
              <a:rPr lang="en-US" sz="1400" dirty="0"/>
              <a:t>class Rectangle:</a:t>
            </a:r>
          </a:p>
          <a:p>
            <a:r>
              <a:rPr lang="en-US" sz="1400" dirty="0"/>
              <a:t>    # ...</a:t>
            </a:r>
          </a:p>
          <a:p>
            <a:endParaRPr lang="en-US" sz="1400" dirty="0"/>
          </a:p>
          <a:p>
            <a:r>
              <a:rPr lang="en-US" sz="1400" dirty="0"/>
              <a:t>class </a:t>
            </a:r>
            <a:r>
              <a:rPr lang="en-US" sz="1400" dirty="0" err="1"/>
              <a:t>AreaCalculator</a:t>
            </a:r>
            <a:r>
              <a:rPr lang="en-US" sz="1400" dirty="0"/>
              <a:t>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</a:t>
            </a:r>
            <a:r>
              <a:rPr lang="en-US" sz="1400" dirty="0" err="1"/>
              <a:t>calculate_area</a:t>
            </a:r>
            <a:r>
              <a:rPr lang="en-US" sz="1400" dirty="0"/>
              <a:t>(self, rectangle):</a:t>
            </a:r>
          </a:p>
          <a:p>
            <a:r>
              <a:rPr lang="en-US" sz="1400" dirty="0"/>
              <a:t>        return </a:t>
            </a:r>
            <a:r>
              <a:rPr lang="en-US" sz="1400" dirty="0" err="1"/>
              <a:t>rectangle.width</a:t>
            </a:r>
            <a:r>
              <a:rPr lang="en-US" sz="1400" dirty="0"/>
              <a:t> * </a:t>
            </a:r>
            <a:r>
              <a:rPr lang="en-US" sz="1400" dirty="0" err="1"/>
              <a:t>rectangle.height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# Good</a:t>
            </a:r>
          </a:p>
          <a:p>
            <a:r>
              <a:rPr lang="en-US" sz="1400" dirty="0"/>
              <a:t>class Shape: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area(self):</a:t>
            </a:r>
          </a:p>
          <a:p>
            <a:r>
              <a:rPr lang="en-US" sz="1400" dirty="0"/>
              <a:t>        pass</a:t>
            </a:r>
          </a:p>
          <a:p>
            <a:endParaRPr lang="en-US" sz="1400" dirty="0"/>
          </a:p>
          <a:p>
            <a:r>
              <a:rPr lang="en-US" sz="1400" dirty="0"/>
              <a:t>class Rectangle(Shape):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area(self):</a:t>
            </a:r>
          </a:p>
          <a:p>
            <a:r>
              <a:rPr lang="en-US" sz="1400" dirty="0"/>
              <a:t>        return </a:t>
            </a:r>
            <a:r>
              <a:rPr lang="en-US" sz="1400" dirty="0" err="1"/>
              <a:t>self.width</a:t>
            </a:r>
            <a:r>
              <a:rPr lang="en-US" sz="1400" dirty="0"/>
              <a:t> * </a:t>
            </a:r>
            <a:r>
              <a:rPr lang="en-US" sz="1400" dirty="0" err="1"/>
              <a:t>self.height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class Circle(Shape):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area(self):</a:t>
            </a:r>
          </a:p>
          <a:p>
            <a:r>
              <a:rPr lang="en-US" sz="1400" dirty="0"/>
              <a:t>        return 3.14 * </a:t>
            </a:r>
            <a:r>
              <a:rPr lang="en-US" sz="1400" dirty="0" err="1"/>
              <a:t>self.radius</a:t>
            </a:r>
            <a:r>
              <a:rPr lang="en-US" sz="1400" dirty="0"/>
              <a:t> ** 2</a:t>
            </a:r>
          </a:p>
          <a:p>
            <a:endParaRPr lang="en-US" sz="1400" dirty="0"/>
          </a:p>
          <a:p>
            <a:r>
              <a:rPr lang="en-US" sz="1400" dirty="0"/>
              <a:t>class </a:t>
            </a:r>
            <a:r>
              <a:rPr lang="en-US" sz="1400" dirty="0" err="1"/>
              <a:t>AreaCalculator</a:t>
            </a:r>
            <a:r>
              <a:rPr lang="en-US" sz="1400" dirty="0"/>
              <a:t>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</a:t>
            </a:r>
            <a:r>
              <a:rPr lang="en-US" sz="1400" dirty="0" err="1"/>
              <a:t>calculate_area</a:t>
            </a:r>
            <a:r>
              <a:rPr lang="en-US" sz="1400" dirty="0"/>
              <a:t>(self, shape):</a:t>
            </a:r>
          </a:p>
          <a:p>
            <a:r>
              <a:rPr lang="en-US" sz="1400" dirty="0"/>
              <a:t>        return </a:t>
            </a:r>
            <a:r>
              <a:rPr lang="en-US" sz="1400" dirty="0" err="1"/>
              <a:t>shape.area</a:t>
            </a:r>
            <a:r>
              <a:rPr lang="en-US" sz="1400" dirty="0"/>
              <a:t>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4" y="2660971"/>
            <a:ext cx="4602444" cy="33239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915" y="1842866"/>
            <a:ext cx="7840169" cy="31722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0414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40" y="136567"/>
            <a:ext cx="11491783" cy="708454"/>
          </a:xfrm>
        </p:spPr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</a:t>
            </a:r>
            <a:r>
              <a:rPr lang="en-US" dirty="0" smtClean="0"/>
              <a:t> Principle (LSP)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78940" y="956306"/>
            <a:ext cx="7117236" cy="1469554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Objects in a program should be replaceable with instances of their subtypes without altering the correctness of that program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sz="32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endParaRPr lang="en-US" sz="32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94023" y="956306"/>
            <a:ext cx="4076700" cy="461664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400" dirty="0"/>
              <a:t># Bad</a:t>
            </a:r>
          </a:p>
          <a:p>
            <a:r>
              <a:rPr lang="en-US" sz="1400" dirty="0"/>
              <a:t>class Bird: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fly(self):</a:t>
            </a:r>
          </a:p>
          <a:p>
            <a:r>
              <a:rPr lang="en-US" sz="1400" dirty="0"/>
              <a:t>        # ...</a:t>
            </a:r>
          </a:p>
          <a:p>
            <a:endParaRPr lang="en-US" sz="1400" dirty="0"/>
          </a:p>
          <a:p>
            <a:r>
              <a:rPr lang="en-US" sz="1400" dirty="0"/>
              <a:t>class Penguin(Bird):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fly(self):</a:t>
            </a:r>
          </a:p>
          <a:p>
            <a:r>
              <a:rPr lang="en-US" sz="1400" dirty="0"/>
              <a:t>        raise Exception("Can't fly")</a:t>
            </a:r>
          </a:p>
          <a:p>
            <a:endParaRPr lang="en-US" sz="1400" dirty="0"/>
          </a:p>
          <a:p>
            <a:r>
              <a:rPr lang="en-US" sz="1400" dirty="0"/>
              <a:t># Good</a:t>
            </a:r>
          </a:p>
          <a:p>
            <a:r>
              <a:rPr lang="en-US" sz="1400" dirty="0"/>
              <a:t>class Bird: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move(self):</a:t>
            </a:r>
          </a:p>
          <a:p>
            <a:r>
              <a:rPr lang="en-US" sz="1400" dirty="0"/>
              <a:t>        # ...</a:t>
            </a:r>
          </a:p>
          <a:p>
            <a:endParaRPr lang="en-US" sz="1400" dirty="0"/>
          </a:p>
          <a:p>
            <a:r>
              <a:rPr lang="en-US" sz="1400" dirty="0"/>
              <a:t>class </a:t>
            </a:r>
            <a:r>
              <a:rPr lang="en-US" sz="1400" dirty="0" err="1"/>
              <a:t>FlyingBird</a:t>
            </a:r>
            <a:r>
              <a:rPr lang="en-US" sz="1400" dirty="0"/>
              <a:t>(Bird):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fly(self):</a:t>
            </a:r>
          </a:p>
          <a:p>
            <a:r>
              <a:rPr lang="en-US" sz="1400" dirty="0"/>
              <a:t>        # ...</a:t>
            </a:r>
          </a:p>
          <a:p>
            <a:endParaRPr lang="en-US" sz="1400" dirty="0"/>
          </a:p>
          <a:p>
            <a:r>
              <a:rPr lang="en-US" sz="1400" dirty="0"/>
              <a:t>class </a:t>
            </a:r>
            <a:r>
              <a:rPr lang="en-US" sz="1400" dirty="0" err="1"/>
              <a:t>SwimmingBird</a:t>
            </a:r>
            <a:r>
              <a:rPr lang="en-US" sz="1400" dirty="0"/>
              <a:t>(Bird):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def</a:t>
            </a:r>
            <a:r>
              <a:rPr lang="en-US" sz="1400" dirty="0"/>
              <a:t> swim(self):</a:t>
            </a:r>
          </a:p>
          <a:p>
            <a:r>
              <a:rPr lang="en-US" sz="1400" dirty="0"/>
              <a:t>        # 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2706187"/>
            <a:ext cx="4319983" cy="320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2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10114</TotalTime>
  <Words>1630</Words>
  <Application>Microsoft Office PowerPoint</Application>
  <PresentationFormat>Widescreen</PresentationFormat>
  <Paragraphs>325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Google Sans</vt:lpstr>
      <vt:lpstr>Trebuchet MS</vt:lpstr>
      <vt:lpstr>Wingdings</vt:lpstr>
      <vt:lpstr>Wingdings 3</vt:lpstr>
      <vt:lpstr>Facet</vt:lpstr>
      <vt:lpstr>SOFTWARE DESIGN PRINCIPLES</vt:lpstr>
      <vt:lpstr>Objectives</vt:lpstr>
      <vt:lpstr>Introduction – What is Software Design?</vt:lpstr>
      <vt:lpstr>Software Design Principles</vt:lpstr>
      <vt:lpstr>Software Design Principles (Cont’d…)</vt:lpstr>
      <vt:lpstr>SOLID</vt:lpstr>
      <vt:lpstr>Single Responsibility Principle (SRP)</vt:lpstr>
      <vt:lpstr>Open-Closed Principle (OCP)</vt:lpstr>
      <vt:lpstr>Liskov Substitution Principle (LSP)</vt:lpstr>
      <vt:lpstr>Interface Segregation Principle(ISP)</vt:lpstr>
      <vt:lpstr>Dependency Inversion Principle (DIP)</vt:lpstr>
      <vt:lpstr>Quiz</vt:lpstr>
      <vt:lpstr>DRY – Don’t Repeat Yourself</vt:lpstr>
      <vt:lpstr>DRY - Example</vt:lpstr>
      <vt:lpstr>QUIZ</vt:lpstr>
      <vt:lpstr>KISS – Keep It Simple, Stupid</vt:lpstr>
      <vt:lpstr>KISS - Example</vt:lpstr>
      <vt:lpstr>YAGNI – You Ain’t Gonna Need It</vt:lpstr>
      <vt:lpstr>YAGNI - Example</vt:lpstr>
      <vt:lpstr>Group Discussion</vt:lpstr>
      <vt:lpstr>Modularization</vt:lpstr>
      <vt:lpstr>Abstraction</vt:lpstr>
      <vt:lpstr>Encapsulation and Information Hiding</vt:lpstr>
      <vt:lpstr>Modularization, Abstraction and Encapsulation</vt:lpstr>
      <vt:lpstr>Coupling</vt:lpstr>
      <vt:lpstr>Cohesion</vt:lpstr>
      <vt:lpstr>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Homezi</dc:creator>
  <cp:lastModifiedBy>Chetan Narayana Murthy</cp:lastModifiedBy>
  <cp:revision>135</cp:revision>
  <dcterms:created xsi:type="dcterms:W3CDTF">2022-05-25T11:30:27Z</dcterms:created>
  <dcterms:modified xsi:type="dcterms:W3CDTF">2024-10-15T08:44:41Z</dcterms:modified>
</cp:coreProperties>
</file>